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5" r:id="rId4"/>
    <p:sldId id="259" r:id="rId5"/>
    <p:sldId id="266" r:id="rId6"/>
    <p:sldId id="267" r:id="rId7"/>
    <p:sldId id="260" r:id="rId8"/>
    <p:sldId id="269" r:id="rId9"/>
    <p:sldId id="268" r:id="rId10"/>
    <p:sldId id="262" r:id="rId11"/>
    <p:sldId id="263" r:id="rId12"/>
    <p:sldId id="264" r:id="rId13"/>
    <p:sldId id="270"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clrMode="bw"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0" d="100"/>
          <a:sy n="100" d="100"/>
        </p:scale>
        <p:origin x="-1064" y="-104"/>
      </p:cViewPr>
      <p:guideLst>
        <p:guide orient="horz" pos="2160"/>
        <p:guide pos="2880"/>
      </p:guideLst>
    </p:cSldViewPr>
  </p:slideViewPr>
  <p:notesTextViewPr>
    <p:cViewPr>
      <p:scale>
        <a:sx n="100" d="100"/>
        <a:sy n="100" d="100"/>
      </p:scale>
      <p:origin x="0" y="0"/>
    </p:cViewPr>
  </p:notesTextViewPr>
  <p:sorterViewPr>
    <p:cViewPr>
      <p:scale>
        <a:sx n="175" d="100"/>
        <a:sy n="175"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DDDA6F-DDD5-5043-8449-1C05173F9959}" type="datetimeFigureOut">
              <a:rPr lang="en-US" smtClean="0"/>
              <a:t>10/22/12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E3D0C4-C448-ED43-9375-79144B1504AA}" type="slidenum">
              <a:rPr lang="en-US" smtClean="0"/>
              <a:t>‹#›</a:t>
            </a:fld>
            <a:endParaRPr lang="en-US"/>
          </a:p>
        </p:txBody>
      </p:sp>
    </p:spTree>
    <p:extLst>
      <p:ext uri="{BB962C8B-B14F-4D97-AF65-F5344CB8AC3E}">
        <p14:creationId xmlns:p14="http://schemas.microsoft.com/office/powerpoint/2010/main" val="3311336273"/>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xmlns:p14="http://schemas.microsoft.com/office/powerpoint/2010/mai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DDA6F-DDD5-5043-8449-1C05173F9959}" type="datetimeFigureOut">
              <a:rPr lang="en-US" smtClean="0"/>
              <a:t>10/22/12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E3D0C4-C448-ED43-9375-79144B1504AA}" type="slidenum">
              <a:rPr lang="en-US" smtClean="0"/>
              <a:t>‹#›</a:t>
            </a:fld>
            <a:endParaRPr lang="en-US"/>
          </a:p>
        </p:txBody>
      </p:sp>
    </p:spTree>
    <p:extLst>
      <p:ext uri="{BB962C8B-B14F-4D97-AF65-F5344CB8AC3E}">
        <p14:creationId xmlns:p14="http://schemas.microsoft.com/office/powerpoint/2010/main" val="896436475"/>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xmlns:p14="http://schemas.microsoft.com/office/powerpoint/2010/mai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DDA6F-DDD5-5043-8449-1C05173F9959}" type="datetimeFigureOut">
              <a:rPr lang="en-US" smtClean="0"/>
              <a:t>10/22/12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E3D0C4-C448-ED43-9375-79144B1504AA}" type="slidenum">
              <a:rPr lang="en-US" smtClean="0"/>
              <a:t>‹#›</a:t>
            </a:fld>
            <a:endParaRPr lang="en-US"/>
          </a:p>
        </p:txBody>
      </p:sp>
    </p:spTree>
    <p:extLst>
      <p:ext uri="{BB962C8B-B14F-4D97-AF65-F5344CB8AC3E}">
        <p14:creationId xmlns:p14="http://schemas.microsoft.com/office/powerpoint/2010/main" val="3562462148"/>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xmlns:p14="http://schemas.microsoft.com/office/powerpoint/2010/mai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DDA6F-DDD5-5043-8449-1C05173F9959}" type="datetimeFigureOut">
              <a:rPr lang="en-US" smtClean="0"/>
              <a:t>10/22/12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E3D0C4-C448-ED43-9375-79144B1504AA}" type="slidenum">
              <a:rPr lang="en-US" smtClean="0"/>
              <a:t>‹#›</a:t>
            </a:fld>
            <a:endParaRPr lang="en-US"/>
          </a:p>
        </p:txBody>
      </p:sp>
    </p:spTree>
    <p:extLst>
      <p:ext uri="{BB962C8B-B14F-4D97-AF65-F5344CB8AC3E}">
        <p14:creationId xmlns:p14="http://schemas.microsoft.com/office/powerpoint/2010/main" val="941400404"/>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xmlns:p14="http://schemas.microsoft.com/office/powerpoint/2010/mai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DDDA6F-DDD5-5043-8449-1C05173F9959}" type="datetimeFigureOut">
              <a:rPr lang="en-US" smtClean="0"/>
              <a:t>10/22/12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E3D0C4-C448-ED43-9375-79144B1504AA}" type="slidenum">
              <a:rPr lang="en-US" smtClean="0"/>
              <a:t>‹#›</a:t>
            </a:fld>
            <a:endParaRPr lang="en-US"/>
          </a:p>
        </p:txBody>
      </p:sp>
    </p:spTree>
    <p:extLst>
      <p:ext uri="{BB962C8B-B14F-4D97-AF65-F5344CB8AC3E}">
        <p14:creationId xmlns:p14="http://schemas.microsoft.com/office/powerpoint/2010/main" val="3964129088"/>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xmlns:p14="http://schemas.microsoft.com/office/powerpoint/2010/mai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DDDA6F-DDD5-5043-8449-1C05173F9959}" type="datetimeFigureOut">
              <a:rPr lang="en-US" smtClean="0"/>
              <a:t>10/22/12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E3D0C4-C448-ED43-9375-79144B1504AA}" type="slidenum">
              <a:rPr lang="en-US" smtClean="0"/>
              <a:t>‹#›</a:t>
            </a:fld>
            <a:endParaRPr lang="en-US"/>
          </a:p>
        </p:txBody>
      </p:sp>
    </p:spTree>
    <p:extLst>
      <p:ext uri="{BB962C8B-B14F-4D97-AF65-F5344CB8AC3E}">
        <p14:creationId xmlns:p14="http://schemas.microsoft.com/office/powerpoint/2010/main" val="1137926303"/>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xmlns:p14="http://schemas.microsoft.com/office/powerpoint/2010/mai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DDDA6F-DDD5-5043-8449-1C05173F9959}" type="datetimeFigureOut">
              <a:rPr lang="en-US" smtClean="0"/>
              <a:t>10/22/12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E3D0C4-C448-ED43-9375-79144B1504AA}" type="slidenum">
              <a:rPr lang="en-US" smtClean="0"/>
              <a:t>‹#›</a:t>
            </a:fld>
            <a:endParaRPr lang="en-US"/>
          </a:p>
        </p:txBody>
      </p:sp>
    </p:spTree>
    <p:extLst>
      <p:ext uri="{BB962C8B-B14F-4D97-AF65-F5344CB8AC3E}">
        <p14:creationId xmlns:p14="http://schemas.microsoft.com/office/powerpoint/2010/main" val="3871976581"/>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xmlns:p14="http://schemas.microsoft.com/office/powerpoint/2010/mai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DDDA6F-DDD5-5043-8449-1C05173F9959}" type="datetimeFigureOut">
              <a:rPr lang="en-US" smtClean="0"/>
              <a:t>10/22/12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E3D0C4-C448-ED43-9375-79144B1504AA}" type="slidenum">
              <a:rPr lang="en-US" smtClean="0"/>
              <a:t>‹#›</a:t>
            </a:fld>
            <a:endParaRPr lang="en-US"/>
          </a:p>
        </p:txBody>
      </p:sp>
    </p:spTree>
    <p:extLst>
      <p:ext uri="{BB962C8B-B14F-4D97-AF65-F5344CB8AC3E}">
        <p14:creationId xmlns:p14="http://schemas.microsoft.com/office/powerpoint/2010/main" val="2205490856"/>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xmlns:p14="http://schemas.microsoft.com/office/powerpoint/2010/mai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DDA6F-DDD5-5043-8449-1C05173F9959}" type="datetimeFigureOut">
              <a:rPr lang="en-US" smtClean="0"/>
              <a:t>10/22/12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E3D0C4-C448-ED43-9375-79144B1504AA}" type="slidenum">
              <a:rPr lang="en-US" smtClean="0"/>
              <a:t>‹#›</a:t>
            </a:fld>
            <a:endParaRPr lang="en-US"/>
          </a:p>
        </p:txBody>
      </p:sp>
    </p:spTree>
    <p:extLst>
      <p:ext uri="{BB962C8B-B14F-4D97-AF65-F5344CB8AC3E}">
        <p14:creationId xmlns:p14="http://schemas.microsoft.com/office/powerpoint/2010/main" val="578162629"/>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xmlns:p14="http://schemas.microsoft.com/office/powerpoint/2010/mai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DDA6F-DDD5-5043-8449-1C05173F9959}" type="datetimeFigureOut">
              <a:rPr lang="en-US" smtClean="0"/>
              <a:t>10/22/12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E3D0C4-C448-ED43-9375-79144B1504AA}" type="slidenum">
              <a:rPr lang="en-US" smtClean="0"/>
              <a:t>‹#›</a:t>
            </a:fld>
            <a:endParaRPr lang="en-US"/>
          </a:p>
        </p:txBody>
      </p:sp>
    </p:spTree>
    <p:extLst>
      <p:ext uri="{BB962C8B-B14F-4D97-AF65-F5344CB8AC3E}">
        <p14:creationId xmlns:p14="http://schemas.microsoft.com/office/powerpoint/2010/main" val="3586265704"/>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xmlns:p14="http://schemas.microsoft.com/office/powerpoint/2010/mai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DDA6F-DDD5-5043-8449-1C05173F9959}" type="datetimeFigureOut">
              <a:rPr lang="en-US" smtClean="0"/>
              <a:t>10/22/12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E3D0C4-C448-ED43-9375-79144B1504AA}" type="slidenum">
              <a:rPr lang="en-US" smtClean="0"/>
              <a:t>‹#›</a:t>
            </a:fld>
            <a:endParaRPr lang="en-US"/>
          </a:p>
        </p:txBody>
      </p:sp>
    </p:spTree>
    <p:extLst>
      <p:ext uri="{BB962C8B-B14F-4D97-AF65-F5344CB8AC3E}">
        <p14:creationId xmlns:p14="http://schemas.microsoft.com/office/powerpoint/2010/main" val="25411415"/>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xmlns:p14="http://schemas.microsoft.com/office/powerpoint/2010/main" spd="slow">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4">
                <a:lumMod val="75000"/>
              </a:schemeClr>
            </a:gs>
            <a:gs pos="100000">
              <a:srgbClr val="FFFFFF"/>
            </a:gs>
            <a:gs pos="50000">
              <a:schemeClr val="accent4">
                <a:lumMod val="7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DDDA6F-DDD5-5043-8449-1C05173F9959}" type="datetimeFigureOut">
              <a:rPr lang="en-US" smtClean="0"/>
              <a:t>10/22/12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E3D0C4-C448-ED43-9375-79144B1504AA}" type="slidenum">
              <a:rPr lang="en-US" smtClean="0"/>
              <a:t>‹#›</a:t>
            </a:fld>
            <a:endParaRPr lang="en-US"/>
          </a:p>
        </p:txBody>
      </p:sp>
    </p:spTree>
    <p:extLst>
      <p:ext uri="{BB962C8B-B14F-4D97-AF65-F5344CB8AC3E}">
        <p14:creationId xmlns:p14="http://schemas.microsoft.com/office/powerpoint/2010/main" val="8334545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300">
        <p14:pan dir="u"/>
      </p:transition>
    </mc:Choice>
    <mc:Fallback>
      <p:transition xmlns:p14="http://schemas.microsoft.com/office/powerpoint/2010/main" spd="slow">
        <p:fade/>
      </p:transition>
    </mc:Fallback>
  </mc:AlternateConten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iea.nl/fileadmin/user_upload/IRC/IRC_2004/Papers/IRC2004_Campbell_Verna_etal.pdf"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opus.ipfw.edu/spe/vol4/iss1/2/"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psychologicalscience.org/awards/james/citations/plomin.cf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966796" y="214034"/>
            <a:ext cx="5397500" cy="3683000"/>
          </a:xfrm>
          <a:prstGeom prst="rect">
            <a:avLst/>
          </a:prstGeom>
        </p:spPr>
      </p:pic>
      <p:sp>
        <p:nvSpPr>
          <p:cNvPr id="2" name="Title 1"/>
          <p:cNvSpPr>
            <a:spLocks noGrp="1"/>
          </p:cNvSpPr>
          <p:nvPr>
            <p:ph type="ctrTitle"/>
          </p:nvPr>
        </p:nvSpPr>
        <p:spPr>
          <a:xfrm>
            <a:off x="685800" y="2427009"/>
            <a:ext cx="7772400" cy="1470025"/>
          </a:xfrm>
        </p:spPr>
        <p:txBody>
          <a:bodyPr/>
          <a:lstStyle/>
          <a:p>
            <a:r>
              <a:rPr lang="en-US"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Gender Gap and Gendered Education: Myth or Reality?</a:t>
            </a:r>
            <a:endParaRPr lang="en-US"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Subtitle 2"/>
          <p:cNvSpPr>
            <a:spLocks noGrp="1"/>
          </p:cNvSpPr>
          <p:nvPr>
            <p:ph type="subTitle" idx="1"/>
          </p:nvPr>
        </p:nvSpPr>
        <p:spPr>
          <a:xfrm>
            <a:off x="1371600" y="4276514"/>
            <a:ext cx="6400800" cy="1752600"/>
          </a:xfrm>
        </p:spPr>
        <p:txBody>
          <a:bodyPr>
            <a:normAutofit fontScale="85000" lnSpcReduction="20000"/>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Tatyana Sumner</a:t>
            </a:r>
          </a:p>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Fall 2012</a:t>
            </a:r>
          </a:p>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ED.7201.T</a:t>
            </a:r>
          </a:p>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Action Research Midterm Presentation</a:t>
            </a:r>
            <a:endPar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3961309471"/>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0387"/>
            <a:ext cx="8229600" cy="719374"/>
          </a:xfrm>
        </p:spPr>
        <p:txBody>
          <a:bodyPr>
            <a:normAutofit/>
          </a:body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Hypotheses Statements</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4" name="Picture 3"/>
          <p:cNvPicPr>
            <a:picLocks noChangeAspect="1"/>
          </p:cNvPicPr>
          <p:nvPr/>
        </p:nvPicPr>
        <p:blipFill>
          <a:blip r:embed="rId2"/>
          <a:stretch>
            <a:fillRect/>
          </a:stretch>
        </p:blipFill>
        <p:spPr>
          <a:xfrm>
            <a:off x="2970462" y="869761"/>
            <a:ext cx="2853807" cy="2160173"/>
          </a:xfrm>
          <a:prstGeom prst="rect">
            <a:avLst/>
          </a:prstGeom>
        </p:spPr>
      </p:pic>
      <p:sp>
        <p:nvSpPr>
          <p:cNvPr id="3" name="Content Placeholder 2"/>
          <p:cNvSpPr>
            <a:spLocks noGrp="1"/>
          </p:cNvSpPr>
          <p:nvPr>
            <p:ph idx="1"/>
          </p:nvPr>
        </p:nvSpPr>
        <p:spPr>
          <a:xfrm>
            <a:off x="457200" y="3196238"/>
            <a:ext cx="8229600" cy="3453079"/>
          </a:xfrm>
        </p:spPr>
        <p:txBody>
          <a:bodyPr>
            <a:normAutofit fontScale="55000" lnSpcReduction="20000"/>
          </a:bodyPr>
          <a:lstStyle/>
          <a:p>
            <a:pPr marL="514350" indent="-514350">
              <a:lnSpc>
                <a:spcPct val="130000"/>
              </a:lnSpc>
              <a:buFont typeface="+mj-lt"/>
              <a:buAutoNum type="arabicPeriod"/>
            </a:pPr>
            <a:r>
              <a:rPr lang="en-US" dirty="0" smtClean="0">
                <a:latin typeface="Arial"/>
                <a:cs typeface="Arial"/>
              </a:rPr>
              <a:t>By </a:t>
            </a:r>
            <a:r>
              <a:rPr lang="en-US" dirty="0">
                <a:latin typeface="Arial"/>
                <a:cs typeface="Arial"/>
              </a:rPr>
              <a:t>creating teams of two (1 boy and 1 girl) during mathematics instruction for the duration of the whole day, twice a week, for the period of 10 weeks, in a classroom of </a:t>
            </a:r>
            <a:r>
              <a:rPr lang="en-US" dirty="0" smtClean="0">
                <a:latin typeface="Arial"/>
                <a:cs typeface="Arial"/>
              </a:rPr>
              <a:t>24 students (12 boys, 12 girls) </a:t>
            </a:r>
            <a:r>
              <a:rPr lang="en-US" dirty="0">
                <a:latin typeface="Arial"/>
                <a:cs typeface="Arial"/>
              </a:rPr>
              <a:t>in an elementary school of Brooklyn, NY, will improve girls’ attitudes toward mathematics.  </a:t>
            </a:r>
          </a:p>
          <a:p>
            <a:pPr>
              <a:lnSpc>
                <a:spcPct val="130000"/>
              </a:lnSpc>
            </a:pPr>
            <a:endParaRPr lang="en-US" dirty="0">
              <a:latin typeface="Arial"/>
              <a:cs typeface="Arial"/>
            </a:endParaRPr>
          </a:p>
          <a:p>
            <a:pPr marL="514350" indent="-514350">
              <a:lnSpc>
                <a:spcPct val="130000"/>
              </a:lnSpc>
              <a:buFont typeface="+mj-lt"/>
              <a:buAutoNum type="arabicPeriod"/>
            </a:pPr>
            <a:r>
              <a:rPr lang="en-US" dirty="0" smtClean="0">
                <a:latin typeface="Arial"/>
                <a:cs typeface="Arial"/>
              </a:rPr>
              <a:t>By </a:t>
            </a:r>
            <a:r>
              <a:rPr lang="en-US" dirty="0">
                <a:latin typeface="Arial"/>
                <a:cs typeface="Arial"/>
              </a:rPr>
              <a:t>creating teams of two (1 boy and 1 girl) during mathematics instruction for the duration of the whole day, twice a week, for the period of 10 weeks, in a classroom of </a:t>
            </a:r>
            <a:r>
              <a:rPr lang="en-US" dirty="0" smtClean="0">
                <a:latin typeface="Arial"/>
                <a:cs typeface="Arial"/>
              </a:rPr>
              <a:t>24 </a:t>
            </a:r>
            <a:r>
              <a:rPr lang="en-US" dirty="0">
                <a:latin typeface="Arial"/>
                <a:cs typeface="Arial"/>
              </a:rPr>
              <a:t>students </a:t>
            </a:r>
            <a:r>
              <a:rPr lang="en-US" dirty="0" smtClean="0">
                <a:latin typeface="Arial"/>
                <a:cs typeface="Arial"/>
              </a:rPr>
              <a:t>(12 boys, 12 girls) in </a:t>
            </a:r>
            <a:r>
              <a:rPr lang="en-US" dirty="0">
                <a:latin typeface="Arial"/>
                <a:cs typeface="Arial"/>
              </a:rPr>
              <a:t>an elementary school of Brooklyn, NY, will improve girls’ tests scores in mathematics. </a:t>
            </a:r>
          </a:p>
          <a:p>
            <a:endParaRPr lang="en-US" dirty="0"/>
          </a:p>
        </p:txBody>
      </p:sp>
    </p:spTree>
    <p:extLst>
      <p:ext uri="{BB962C8B-B14F-4D97-AF65-F5344CB8AC3E}">
        <p14:creationId xmlns:p14="http://schemas.microsoft.com/office/powerpoint/2010/main" val="2895400974"/>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040" y="125212"/>
            <a:ext cx="8229600" cy="646818"/>
          </a:xfrm>
        </p:spPr>
        <p:txBody>
          <a:bodyPr>
            <a:normAutofit/>
          </a:body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References</a:t>
            </a:r>
            <a:r>
              <a:rPr lang="en-US" sz="3600" dirty="0" smtClean="0"/>
              <a:t>	</a:t>
            </a:r>
            <a:endParaRPr lang="en-US" sz="3600" dirty="0"/>
          </a:p>
        </p:txBody>
      </p:sp>
      <p:sp>
        <p:nvSpPr>
          <p:cNvPr id="3" name="Content Placeholder 2"/>
          <p:cNvSpPr>
            <a:spLocks noGrp="1"/>
          </p:cNvSpPr>
          <p:nvPr>
            <p:ph idx="1"/>
          </p:nvPr>
        </p:nvSpPr>
        <p:spPr>
          <a:xfrm>
            <a:off x="457200" y="940238"/>
            <a:ext cx="8229600" cy="5696737"/>
          </a:xfrm>
        </p:spPr>
        <p:txBody>
          <a:bodyPr>
            <a:noAutofit/>
          </a:bodyPr>
          <a:lstStyle/>
          <a:p>
            <a:pPr>
              <a:lnSpc>
                <a:spcPct val="110000"/>
              </a:lnSpc>
            </a:pPr>
            <a:r>
              <a:rPr lang="en-US" sz="1500" dirty="0" err="1">
                <a:latin typeface="Arial"/>
                <a:cs typeface="Arial"/>
              </a:rPr>
              <a:t>Buchmann</a:t>
            </a:r>
            <a:r>
              <a:rPr lang="en-US" sz="1500" dirty="0">
                <a:latin typeface="Arial"/>
                <a:cs typeface="Arial"/>
              </a:rPr>
              <a:t>, C., </a:t>
            </a:r>
            <a:r>
              <a:rPr lang="en-US" sz="1500" dirty="0" err="1">
                <a:latin typeface="Arial"/>
                <a:cs typeface="Arial"/>
              </a:rPr>
              <a:t>DiPrete</a:t>
            </a:r>
            <a:r>
              <a:rPr lang="en-US" sz="1500" dirty="0">
                <a:latin typeface="Arial"/>
                <a:cs typeface="Arial"/>
              </a:rPr>
              <a:t>, </a:t>
            </a:r>
            <a:r>
              <a:rPr lang="en-US" sz="1500" dirty="0" smtClean="0">
                <a:latin typeface="Arial"/>
                <a:cs typeface="Arial"/>
              </a:rPr>
              <a:t>T.A</a:t>
            </a:r>
            <a:r>
              <a:rPr lang="en-US" sz="1500" dirty="0">
                <a:latin typeface="Arial"/>
                <a:cs typeface="Arial"/>
              </a:rPr>
              <a:t>., &amp; McDaniel, A. (2008). Gender inequalities in education. </a:t>
            </a:r>
            <a:r>
              <a:rPr lang="en-US" sz="1500" i="1" dirty="0">
                <a:latin typeface="Arial"/>
                <a:cs typeface="Arial"/>
              </a:rPr>
              <a:t>Annual Review of Sociology, 34,</a:t>
            </a:r>
            <a:r>
              <a:rPr lang="en-US" sz="1500" dirty="0">
                <a:latin typeface="Arial"/>
                <a:cs typeface="Arial"/>
              </a:rPr>
              <a:t> 319-337.</a:t>
            </a:r>
            <a:r>
              <a:rPr lang="en-US" sz="1500" dirty="0" smtClean="0">
                <a:effectLst/>
                <a:latin typeface="Arial"/>
                <a:cs typeface="Arial"/>
              </a:rPr>
              <a:t> </a:t>
            </a:r>
            <a:r>
              <a:rPr lang="en-US" sz="1500" dirty="0" smtClean="0">
                <a:latin typeface="Arial"/>
                <a:cs typeface="Arial"/>
              </a:rPr>
              <a:t>Retrieved from </a:t>
            </a:r>
            <a:r>
              <a:rPr lang="en-US" sz="1500" dirty="0" err="1" smtClean="0">
                <a:latin typeface="Arial"/>
                <a:cs typeface="Arial"/>
              </a:rPr>
              <a:t>SocINdEX</a:t>
            </a:r>
            <a:r>
              <a:rPr lang="en-US" sz="1500" dirty="0" smtClean="0">
                <a:latin typeface="Arial"/>
                <a:cs typeface="Arial"/>
              </a:rPr>
              <a:t> with Full Text Database.</a:t>
            </a:r>
            <a:endParaRPr lang="en-US" sz="1500" dirty="0" smtClean="0">
              <a:effectLst/>
              <a:latin typeface="Arial"/>
              <a:cs typeface="Arial"/>
            </a:endParaRPr>
          </a:p>
          <a:p>
            <a:pPr marL="0" indent="0">
              <a:lnSpc>
                <a:spcPct val="110000"/>
              </a:lnSpc>
              <a:buNone/>
            </a:pPr>
            <a:endParaRPr lang="en-US" sz="1500" dirty="0">
              <a:latin typeface="Arial"/>
              <a:cs typeface="Arial"/>
            </a:endParaRPr>
          </a:p>
          <a:p>
            <a:pPr>
              <a:lnSpc>
                <a:spcPct val="110000"/>
              </a:lnSpc>
            </a:pPr>
            <a:r>
              <a:rPr lang="en-US" sz="1500" dirty="0" smtClean="0">
                <a:latin typeface="Arial"/>
                <a:cs typeface="Arial"/>
              </a:rPr>
              <a:t>Campbell, J.R., Verna, M. and O'Connor-</a:t>
            </a:r>
            <a:r>
              <a:rPr lang="en-US" sz="1500" dirty="0" err="1" smtClean="0">
                <a:latin typeface="Arial"/>
                <a:cs typeface="Arial"/>
              </a:rPr>
              <a:t>Petruso</a:t>
            </a:r>
            <a:r>
              <a:rPr lang="en-US" sz="1500" dirty="0" smtClean="0">
                <a:latin typeface="Arial"/>
                <a:cs typeface="Arial"/>
              </a:rPr>
              <a:t>, S. (2004) Gender paradigms. Paper presented at the IRC-2004 Conference, </a:t>
            </a:r>
            <a:r>
              <a:rPr lang="en-US" sz="1500" dirty="0" err="1" smtClean="0">
                <a:latin typeface="Arial"/>
                <a:cs typeface="Arial"/>
              </a:rPr>
              <a:t>Lefkosia</a:t>
            </a:r>
            <a:r>
              <a:rPr lang="en-US" sz="1500" dirty="0" smtClean="0">
                <a:latin typeface="Arial"/>
                <a:cs typeface="Arial"/>
              </a:rPr>
              <a:t>, Cyprus. Retrieved from </a:t>
            </a:r>
            <a:r>
              <a:rPr lang="en-US" sz="1500" dirty="0" smtClean="0">
                <a:latin typeface="Arial"/>
                <a:cs typeface="Arial"/>
                <a:hlinkClick r:id="rId2"/>
              </a:rPr>
              <a:t>http://www.iea.nl/fileadmin/user_upload/IRC/IRC_2004/Papers/IRC2004_Campbell_Verna_etal.pdf</a:t>
            </a:r>
            <a:endParaRPr lang="en-US" sz="1500" dirty="0" smtClean="0">
              <a:latin typeface="Arial"/>
              <a:cs typeface="Arial"/>
            </a:endParaRPr>
          </a:p>
          <a:p>
            <a:pPr marL="0" indent="0">
              <a:lnSpc>
                <a:spcPct val="110000"/>
              </a:lnSpc>
              <a:buNone/>
            </a:pPr>
            <a:endParaRPr lang="en-US" sz="1500" dirty="0" smtClean="0">
              <a:latin typeface="Arial"/>
              <a:cs typeface="Arial"/>
            </a:endParaRPr>
          </a:p>
          <a:p>
            <a:pPr>
              <a:lnSpc>
                <a:spcPct val="110000"/>
              </a:lnSpc>
            </a:pPr>
            <a:r>
              <a:rPr lang="en-US" sz="1500" dirty="0" err="1" smtClean="0">
                <a:latin typeface="Arial"/>
                <a:cs typeface="Arial"/>
              </a:rPr>
              <a:t>Cvencek</a:t>
            </a:r>
            <a:r>
              <a:rPr lang="en-US" sz="1500" dirty="0" smtClean="0">
                <a:latin typeface="Arial"/>
                <a:cs typeface="Arial"/>
              </a:rPr>
              <a:t>, D., </a:t>
            </a:r>
            <a:r>
              <a:rPr lang="en-US" sz="1500" dirty="0" err="1" smtClean="0">
                <a:latin typeface="Arial"/>
                <a:cs typeface="Arial"/>
              </a:rPr>
              <a:t>Meltzoff</a:t>
            </a:r>
            <a:r>
              <a:rPr lang="en-US" sz="1500" dirty="0" smtClean="0">
                <a:latin typeface="Arial"/>
                <a:cs typeface="Arial"/>
              </a:rPr>
              <a:t>, A.N., &amp; Greenwald, A. G. (2011). Math-gender stereotypes in elementary school children. </a:t>
            </a:r>
            <a:r>
              <a:rPr lang="en-US" sz="1500" i="1" dirty="0" smtClean="0">
                <a:latin typeface="Arial"/>
                <a:cs typeface="Arial"/>
              </a:rPr>
              <a:t>Child Development, 82</a:t>
            </a:r>
            <a:r>
              <a:rPr lang="en-US" sz="1500" dirty="0" smtClean="0">
                <a:latin typeface="Arial"/>
                <a:cs typeface="Arial"/>
              </a:rPr>
              <a:t>(3), 766-779.</a:t>
            </a:r>
            <a:r>
              <a:rPr lang="en-US" sz="1500" dirty="0" smtClean="0">
                <a:effectLst/>
                <a:latin typeface="Arial"/>
                <a:cs typeface="Arial"/>
              </a:rPr>
              <a:t>  Retrieved from </a:t>
            </a:r>
            <a:r>
              <a:rPr lang="en-US" sz="1500" dirty="0" err="1" smtClean="0">
                <a:effectLst/>
                <a:latin typeface="Arial"/>
                <a:cs typeface="Arial"/>
              </a:rPr>
              <a:t>SocINDEX</a:t>
            </a:r>
            <a:r>
              <a:rPr lang="en-US" sz="1500" dirty="0" smtClean="0">
                <a:effectLst/>
                <a:latin typeface="Arial"/>
                <a:cs typeface="Arial"/>
              </a:rPr>
              <a:t> with Full Text Database.  DOI: 10:1111/j.1467-8624-2010-01529x.</a:t>
            </a:r>
          </a:p>
          <a:p>
            <a:pPr marL="0" indent="0">
              <a:lnSpc>
                <a:spcPct val="110000"/>
              </a:lnSpc>
              <a:buNone/>
            </a:pPr>
            <a:endParaRPr lang="en-US" sz="1500" dirty="0" smtClean="0">
              <a:effectLst/>
              <a:latin typeface="Arial"/>
              <a:cs typeface="Arial"/>
            </a:endParaRPr>
          </a:p>
          <a:p>
            <a:pPr>
              <a:lnSpc>
                <a:spcPct val="110000"/>
              </a:lnSpc>
            </a:pPr>
            <a:r>
              <a:rPr lang="en-US" sz="1500" dirty="0" smtClean="0">
                <a:latin typeface="Arial"/>
                <a:cs typeface="Arial"/>
              </a:rPr>
              <a:t>Daniels, H., </a:t>
            </a:r>
            <a:r>
              <a:rPr lang="en-US" sz="1500" dirty="0" err="1" smtClean="0">
                <a:latin typeface="Arial"/>
                <a:cs typeface="Arial"/>
              </a:rPr>
              <a:t>Creese</a:t>
            </a:r>
            <a:r>
              <a:rPr lang="en-US" sz="1500" dirty="0" smtClean="0">
                <a:latin typeface="Arial"/>
                <a:cs typeface="Arial"/>
              </a:rPr>
              <a:t>, A., Valerie H., Leonard, D., &amp; Smith, M. (2001).  Gender and learning: Equity, equality and pedagogy. </a:t>
            </a:r>
            <a:r>
              <a:rPr lang="en-US" sz="1500" i="1" dirty="0" smtClean="0">
                <a:latin typeface="Arial"/>
                <a:cs typeface="Arial"/>
              </a:rPr>
              <a:t>Support for Learning, 16</a:t>
            </a:r>
            <a:r>
              <a:rPr lang="en-US" sz="1500" dirty="0" smtClean="0">
                <a:latin typeface="Arial"/>
                <a:cs typeface="Arial"/>
              </a:rPr>
              <a:t>(3), 112-116.  Retrieved from Education Research Complete Database.</a:t>
            </a:r>
          </a:p>
          <a:p>
            <a:pPr marL="0" indent="0">
              <a:lnSpc>
                <a:spcPct val="110000"/>
              </a:lnSpc>
              <a:buNone/>
            </a:pPr>
            <a:endParaRPr lang="en-US" sz="1500" dirty="0" smtClean="0">
              <a:latin typeface="Arial"/>
              <a:cs typeface="Arial"/>
            </a:endParaRPr>
          </a:p>
          <a:p>
            <a:pPr>
              <a:lnSpc>
                <a:spcPct val="110000"/>
              </a:lnSpc>
            </a:pPr>
            <a:r>
              <a:rPr lang="en-US" sz="1500" dirty="0" smtClean="0">
                <a:latin typeface="Arial"/>
                <a:cs typeface="Arial"/>
              </a:rPr>
              <a:t>Ding, C.S., Song, K., &amp; Richardson, L.I. (2006). Do mathematical gender differences continue? A longitudinal study of gender difference and excellence in mathematics performance in the U.S. </a:t>
            </a:r>
            <a:r>
              <a:rPr lang="en-US" sz="1500" i="1" dirty="0" smtClean="0">
                <a:latin typeface="Arial"/>
                <a:cs typeface="Arial"/>
              </a:rPr>
              <a:t> Educational Studies.</a:t>
            </a:r>
            <a:r>
              <a:rPr lang="en-US" sz="1500" dirty="0" smtClean="0">
                <a:latin typeface="Arial"/>
                <a:cs typeface="Arial"/>
              </a:rPr>
              <a:t> 40(3), 279-295.  Retrieved from Education Research Complete Database.</a:t>
            </a:r>
          </a:p>
          <a:p>
            <a:pPr marL="0" indent="0">
              <a:lnSpc>
                <a:spcPct val="110000"/>
              </a:lnSpc>
              <a:buNone/>
            </a:pPr>
            <a:endParaRPr lang="en-US" sz="1500" dirty="0" smtClean="0">
              <a:latin typeface="Arial"/>
              <a:cs typeface="Arial"/>
            </a:endParaRPr>
          </a:p>
        </p:txBody>
      </p:sp>
    </p:spTree>
    <p:extLst>
      <p:ext uri="{BB962C8B-B14F-4D97-AF65-F5344CB8AC3E}">
        <p14:creationId xmlns:p14="http://schemas.microsoft.com/office/powerpoint/2010/main" val="1620906092"/>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916"/>
            <a:ext cx="8229600" cy="671722"/>
          </a:xfrm>
        </p:spPr>
        <p:txBody>
          <a:bodyPr>
            <a:normAutofit/>
          </a:body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References (cont’d)</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Content Placeholder 2"/>
          <p:cNvSpPr>
            <a:spLocks noGrp="1"/>
          </p:cNvSpPr>
          <p:nvPr>
            <p:ph idx="1"/>
          </p:nvPr>
        </p:nvSpPr>
        <p:spPr>
          <a:xfrm>
            <a:off x="457200" y="971266"/>
            <a:ext cx="8229600" cy="5620976"/>
          </a:xfrm>
        </p:spPr>
        <p:txBody>
          <a:bodyPr>
            <a:noAutofit/>
          </a:bodyPr>
          <a:lstStyle/>
          <a:p>
            <a:pPr>
              <a:lnSpc>
                <a:spcPct val="110000"/>
              </a:lnSpc>
            </a:pPr>
            <a:r>
              <a:rPr lang="en-US" sz="1500" dirty="0" smtClean="0">
                <a:latin typeface="Arial"/>
                <a:cs typeface="Arial"/>
              </a:rPr>
              <a:t>Geist, E.A., &amp; King, M. (2008). Different, not better: Gender differences in mathematics learning and achievement. </a:t>
            </a:r>
            <a:r>
              <a:rPr lang="en-US" sz="1500" i="1" dirty="0" smtClean="0">
                <a:latin typeface="Arial"/>
                <a:cs typeface="Arial"/>
              </a:rPr>
              <a:t>Journal of Instructional Psychology, 35</a:t>
            </a:r>
            <a:r>
              <a:rPr lang="en-US" sz="1500" dirty="0" smtClean="0">
                <a:latin typeface="Arial"/>
                <a:cs typeface="Arial"/>
              </a:rPr>
              <a:t>(1), 43-52.</a:t>
            </a:r>
            <a:r>
              <a:rPr lang="en-US" sz="1500" dirty="0" smtClean="0">
                <a:effectLst/>
                <a:latin typeface="Arial"/>
                <a:cs typeface="Arial"/>
              </a:rPr>
              <a:t> </a:t>
            </a:r>
            <a:r>
              <a:rPr lang="en-US" sz="1500" dirty="0" smtClean="0">
                <a:latin typeface="Arial"/>
                <a:cs typeface="Arial"/>
              </a:rPr>
              <a:t>Retrieved from Education Research Complete Database</a:t>
            </a:r>
          </a:p>
          <a:p>
            <a:pPr>
              <a:lnSpc>
                <a:spcPct val="110000"/>
              </a:lnSpc>
            </a:pPr>
            <a:endParaRPr lang="en-US" sz="1500" dirty="0">
              <a:latin typeface="Arial"/>
              <a:cs typeface="Arial"/>
            </a:endParaRPr>
          </a:p>
          <a:p>
            <a:pPr>
              <a:lnSpc>
                <a:spcPct val="110000"/>
              </a:lnSpc>
            </a:pPr>
            <a:r>
              <a:rPr lang="en-US" sz="1500" dirty="0" err="1" smtClean="0">
                <a:latin typeface="Arial"/>
                <a:cs typeface="Arial"/>
              </a:rPr>
              <a:t>Herrelko</a:t>
            </a:r>
            <a:r>
              <a:rPr lang="en-US" sz="1500" dirty="0" smtClean="0">
                <a:latin typeface="Arial"/>
                <a:cs typeface="Arial"/>
              </a:rPr>
              <a:t>, J.M., Jeffries, K., &amp; Robertson, A. (2009). The impact of single gender elementary school on mathematics classes in an urban school. </a:t>
            </a:r>
            <a:r>
              <a:rPr lang="en-US" sz="1500" i="1" dirty="0" err="1" smtClean="0">
                <a:latin typeface="Arial"/>
                <a:cs typeface="Arial"/>
              </a:rPr>
              <a:t>Scholarlypartnershipedu</a:t>
            </a:r>
            <a:r>
              <a:rPr lang="en-US" sz="1500" i="1" dirty="0" smtClean="0">
                <a:latin typeface="Arial"/>
                <a:cs typeface="Arial"/>
              </a:rPr>
              <a:t>.</a:t>
            </a:r>
            <a:r>
              <a:rPr lang="en-US" sz="1500" dirty="0" smtClean="0">
                <a:latin typeface="Arial"/>
                <a:cs typeface="Arial"/>
              </a:rPr>
              <a:t> 	4(1). 5-19. Retrieved from IPFW </a:t>
            </a:r>
            <a:r>
              <a:rPr lang="en-US" sz="1500" dirty="0" smtClean="0">
                <a:latin typeface="Arial"/>
                <a:cs typeface="Arial"/>
                <a:hlinkClick r:id="rId2"/>
              </a:rPr>
              <a:t>http://opus.ipfw.edu/spe/vol4/iss1/2/</a:t>
            </a:r>
            <a:endParaRPr lang="en-US" sz="1500" dirty="0" smtClean="0">
              <a:latin typeface="Arial"/>
              <a:cs typeface="Arial"/>
            </a:endParaRPr>
          </a:p>
          <a:p>
            <a:pPr marL="0" indent="0">
              <a:lnSpc>
                <a:spcPct val="110000"/>
              </a:lnSpc>
              <a:buNone/>
            </a:pPr>
            <a:endParaRPr lang="en-US" sz="1500" dirty="0" smtClean="0">
              <a:latin typeface="Arial"/>
              <a:cs typeface="Arial"/>
            </a:endParaRPr>
          </a:p>
          <a:p>
            <a:pPr>
              <a:lnSpc>
                <a:spcPct val="110000"/>
              </a:lnSpc>
            </a:pPr>
            <a:r>
              <a:rPr lang="en-US" sz="1500" dirty="0" smtClean="0">
                <a:latin typeface="Arial"/>
                <a:cs typeface="Arial"/>
              </a:rPr>
              <a:t>Leaper, C., </a:t>
            </a:r>
            <a:r>
              <a:rPr lang="en-US" sz="1500" dirty="0" err="1" smtClean="0">
                <a:latin typeface="Arial"/>
                <a:cs typeface="Arial"/>
              </a:rPr>
              <a:t>Farkas</a:t>
            </a:r>
            <a:r>
              <a:rPr lang="en-US" sz="1500" dirty="0" smtClean="0">
                <a:latin typeface="Arial"/>
                <a:cs typeface="Arial"/>
              </a:rPr>
              <a:t>, T., &amp; Spears Brown, C. (2012). Adolescent girls experiences and gender-related beliefs in relation to their motivation in math/science and </a:t>
            </a:r>
            <a:r>
              <a:rPr lang="en-US" sz="1500" dirty="0" err="1" smtClean="0">
                <a:latin typeface="Arial"/>
                <a:cs typeface="Arial"/>
              </a:rPr>
              <a:t>english</a:t>
            </a:r>
            <a:r>
              <a:rPr lang="en-US" sz="1500" dirty="0" smtClean="0">
                <a:latin typeface="Arial"/>
                <a:cs typeface="Arial"/>
              </a:rPr>
              <a:t>. </a:t>
            </a:r>
            <a:r>
              <a:rPr lang="en-US" sz="1500" i="1" dirty="0" smtClean="0">
                <a:latin typeface="Arial"/>
                <a:cs typeface="Arial"/>
              </a:rPr>
              <a:t>J Youth Adolescence.</a:t>
            </a:r>
            <a:r>
              <a:rPr lang="en-US" sz="1500" dirty="0" smtClean="0">
                <a:latin typeface="Arial"/>
                <a:cs typeface="Arial"/>
              </a:rPr>
              <a:t> 41, 268-282. Retrieved from ERIC database.</a:t>
            </a:r>
          </a:p>
          <a:p>
            <a:pPr marL="0" indent="0">
              <a:lnSpc>
                <a:spcPct val="110000"/>
              </a:lnSpc>
              <a:buNone/>
            </a:pPr>
            <a:endParaRPr lang="en-US" sz="1500" dirty="0" smtClean="0">
              <a:latin typeface="Arial"/>
              <a:cs typeface="Arial"/>
            </a:endParaRPr>
          </a:p>
          <a:p>
            <a:pPr>
              <a:lnSpc>
                <a:spcPct val="110000"/>
              </a:lnSpc>
            </a:pPr>
            <a:r>
              <a:rPr lang="en-US" sz="1500" dirty="0" smtClean="0">
                <a:latin typeface="Arial"/>
                <a:cs typeface="Arial"/>
              </a:rPr>
              <a:t>Shapiro, J.R., &amp; Williams, A.M. (2012). The role of stereotype threats in undermining girls’ and women’s performance and interest in STEM fields. </a:t>
            </a:r>
            <a:r>
              <a:rPr lang="en-US" sz="1500" i="1" dirty="0" smtClean="0">
                <a:latin typeface="Arial"/>
                <a:cs typeface="Arial"/>
              </a:rPr>
              <a:t>Sex Roles.</a:t>
            </a:r>
            <a:r>
              <a:rPr lang="en-US" sz="1500" dirty="0" smtClean="0">
                <a:latin typeface="Arial"/>
                <a:cs typeface="Arial"/>
              </a:rPr>
              <a:t> 66(3/4), 175-183. Retrieved from Education Research Complete Database.</a:t>
            </a:r>
          </a:p>
          <a:p>
            <a:pPr>
              <a:lnSpc>
                <a:spcPct val="110000"/>
              </a:lnSpc>
            </a:pPr>
            <a:endParaRPr lang="en-US" sz="1500" dirty="0">
              <a:latin typeface="Arial"/>
              <a:cs typeface="Arial"/>
            </a:endParaRPr>
          </a:p>
          <a:p>
            <a:pPr>
              <a:lnSpc>
                <a:spcPct val="110000"/>
              </a:lnSpc>
            </a:pPr>
            <a:r>
              <a:rPr lang="en-US" sz="1500" dirty="0" smtClean="0">
                <a:latin typeface="Arial"/>
                <a:cs typeface="Arial"/>
              </a:rPr>
              <a:t>Spencer, S.J., Steele, C.M., &amp; Quinn, D.M. (1999). Stereotype threat and women’s math performance. </a:t>
            </a:r>
            <a:r>
              <a:rPr lang="en-US" sz="1500" i="1" dirty="0" smtClean="0">
                <a:latin typeface="Arial"/>
                <a:cs typeface="Arial"/>
              </a:rPr>
              <a:t>Journal of Experimental Social Psychology.</a:t>
            </a:r>
            <a:r>
              <a:rPr lang="en-US" sz="1500" dirty="0" smtClean="0">
                <a:latin typeface="Arial"/>
                <a:cs typeface="Arial"/>
              </a:rPr>
              <a:t> 35, 4-28. </a:t>
            </a:r>
          </a:p>
          <a:p>
            <a:pPr marL="0" indent="0">
              <a:lnSpc>
                <a:spcPct val="110000"/>
              </a:lnSpc>
              <a:buNone/>
            </a:pPr>
            <a:endParaRPr lang="en-US" sz="1500" dirty="0" smtClean="0">
              <a:latin typeface="Arial"/>
              <a:cs typeface="Arial"/>
            </a:endParaRPr>
          </a:p>
        </p:txBody>
      </p:sp>
    </p:spTree>
    <p:extLst>
      <p:ext uri="{BB962C8B-B14F-4D97-AF65-F5344CB8AC3E}">
        <p14:creationId xmlns:p14="http://schemas.microsoft.com/office/powerpoint/2010/main" val="1625961556"/>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916"/>
            <a:ext cx="8229600" cy="671722"/>
          </a:xfrm>
        </p:spPr>
        <p:txBody>
          <a:bodyPr>
            <a:normAutofit/>
          </a:body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References (cont’d)</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Content Placeholder 2"/>
          <p:cNvSpPr>
            <a:spLocks noGrp="1"/>
          </p:cNvSpPr>
          <p:nvPr>
            <p:ph idx="1"/>
          </p:nvPr>
        </p:nvSpPr>
        <p:spPr>
          <a:xfrm>
            <a:off x="457200" y="971265"/>
            <a:ext cx="8229600" cy="5777779"/>
          </a:xfrm>
        </p:spPr>
        <p:txBody>
          <a:bodyPr>
            <a:noAutofit/>
          </a:bodyPr>
          <a:lstStyle/>
          <a:p>
            <a:pPr marL="0" indent="0">
              <a:lnSpc>
                <a:spcPct val="110000"/>
              </a:lnSpc>
              <a:buNone/>
            </a:pPr>
            <a:endParaRPr lang="en-US" sz="1500" dirty="0" smtClean="0">
              <a:latin typeface="Arial"/>
              <a:cs typeface="Arial"/>
            </a:endParaRPr>
          </a:p>
          <a:p>
            <a:pPr>
              <a:lnSpc>
                <a:spcPct val="110000"/>
              </a:lnSpc>
            </a:pPr>
            <a:r>
              <a:rPr lang="en-US" sz="1500" dirty="0" err="1" smtClean="0">
                <a:latin typeface="Arial"/>
                <a:cs typeface="Arial"/>
              </a:rPr>
              <a:t>Stetsenko</a:t>
            </a:r>
            <a:r>
              <a:rPr lang="en-US" sz="1500" dirty="0" smtClean="0">
                <a:latin typeface="Arial"/>
                <a:cs typeface="Arial"/>
              </a:rPr>
              <a:t>, A., Little, T.D., </a:t>
            </a:r>
            <a:r>
              <a:rPr lang="en-US" sz="1500" dirty="0" err="1" smtClean="0">
                <a:latin typeface="Arial"/>
                <a:cs typeface="Arial"/>
              </a:rPr>
              <a:t>Gordeeva</a:t>
            </a:r>
            <a:r>
              <a:rPr lang="en-US" sz="1500" dirty="0" smtClean="0">
                <a:latin typeface="Arial"/>
                <a:cs typeface="Arial"/>
              </a:rPr>
              <a:t>, T., </a:t>
            </a:r>
            <a:r>
              <a:rPr lang="en-US" sz="1500" dirty="0" err="1" smtClean="0">
                <a:latin typeface="Arial"/>
                <a:cs typeface="Arial"/>
              </a:rPr>
              <a:t>Grasshof</a:t>
            </a:r>
            <a:r>
              <a:rPr lang="en-US" sz="1500" dirty="0" smtClean="0">
                <a:latin typeface="Arial"/>
                <a:cs typeface="Arial"/>
              </a:rPr>
              <a:t>, M., &amp; </a:t>
            </a:r>
            <a:r>
              <a:rPr lang="en-US" sz="1500" dirty="0" err="1" smtClean="0">
                <a:latin typeface="Arial"/>
                <a:cs typeface="Arial"/>
              </a:rPr>
              <a:t>Oettingen</a:t>
            </a:r>
            <a:r>
              <a:rPr lang="en-US" sz="1500" dirty="0" smtClean="0">
                <a:latin typeface="Arial"/>
                <a:cs typeface="Arial"/>
              </a:rPr>
              <a:t>, G. (2000). Gender effects in children’s beliefs about school performance: A cross-cultural study. </a:t>
            </a:r>
            <a:r>
              <a:rPr lang="en-US" sz="1500" i="1" dirty="0" smtClean="0">
                <a:latin typeface="Arial"/>
                <a:cs typeface="Arial"/>
              </a:rPr>
              <a:t>Child Development.</a:t>
            </a:r>
            <a:r>
              <a:rPr lang="en-US" sz="1500" dirty="0" smtClean="0">
                <a:latin typeface="Arial"/>
                <a:cs typeface="Arial"/>
              </a:rPr>
              <a:t> 71(2), 517-527. Retrieved from Social Sciences Full Text (H.W. Wilson) Database.</a:t>
            </a:r>
          </a:p>
          <a:p>
            <a:pPr>
              <a:lnSpc>
                <a:spcPct val="130000"/>
              </a:lnSpc>
            </a:pPr>
            <a:endParaRPr lang="en-US" sz="1500" dirty="0" smtClean="0">
              <a:latin typeface="Arial"/>
              <a:cs typeface="Arial"/>
            </a:endParaRPr>
          </a:p>
          <a:p>
            <a:pPr>
              <a:lnSpc>
                <a:spcPct val="130000"/>
              </a:lnSpc>
            </a:pPr>
            <a:r>
              <a:rPr lang="en-US" sz="1500" dirty="0" smtClean="0">
                <a:latin typeface="Arial"/>
                <a:cs typeface="Arial"/>
              </a:rPr>
              <a:t>Robert </a:t>
            </a:r>
            <a:r>
              <a:rPr lang="en-US" sz="1500" dirty="0" err="1" smtClean="0">
                <a:latin typeface="Arial"/>
                <a:cs typeface="Arial"/>
              </a:rPr>
              <a:t>Plomin</a:t>
            </a:r>
            <a:r>
              <a:rPr lang="en-US" sz="1500" dirty="0" smtClean="0">
                <a:latin typeface="Arial"/>
                <a:cs typeface="Arial"/>
              </a:rPr>
              <a:t> (</a:t>
            </a:r>
            <a:r>
              <a:rPr lang="en-US" sz="1500" dirty="0" err="1" smtClean="0">
                <a:latin typeface="Arial"/>
                <a:cs typeface="Arial"/>
              </a:rPr>
              <a:t>n.d.</a:t>
            </a:r>
            <a:r>
              <a:rPr lang="en-US" sz="1500" dirty="0" smtClean="0">
                <a:latin typeface="Arial"/>
                <a:cs typeface="Arial"/>
              </a:rPr>
              <a:t>).  </a:t>
            </a:r>
            <a:r>
              <a:rPr lang="en-US" sz="1500" i="1" dirty="0" smtClean="0">
                <a:latin typeface="Arial"/>
                <a:cs typeface="Arial"/>
              </a:rPr>
              <a:t>Association for Psychological Science Online. Retrieved from </a:t>
            </a:r>
            <a:r>
              <a:rPr lang="en-US" sz="1500" i="1" dirty="0" smtClean="0">
                <a:latin typeface="Arial"/>
                <a:cs typeface="Arial"/>
                <a:hlinkClick r:id="rId2"/>
              </a:rPr>
              <a:t>http://www.psychologicalscience.org/awards/james/citations/plomin.cfm</a:t>
            </a:r>
            <a:endParaRPr lang="en-US" sz="1500" dirty="0" smtClean="0">
              <a:latin typeface="Arial"/>
              <a:cs typeface="Arial"/>
            </a:endParaRPr>
          </a:p>
        </p:txBody>
      </p:sp>
    </p:spTree>
    <p:extLst>
      <p:ext uri="{BB962C8B-B14F-4D97-AF65-F5344CB8AC3E}">
        <p14:creationId xmlns:p14="http://schemas.microsoft.com/office/powerpoint/2010/main" val="2223971298"/>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659" y="273050"/>
            <a:ext cx="7449442" cy="772927"/>
          </a:xfrm>
        </p:spPr>
        <p:txBody>
          <a:bodyPr anchor="t">
            <a:noAutofit/>
          </a:bodyPr>
          <a:lstStyle/>
          <a:p>
            <a:pPr algn="ctr"/>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Table of Contents</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5" name="Text Placeholder 4"/>
          <p:cNvSpPr>
            <a:spLocks noGrp="1"/>
          </p:cNvSpPr>
          <p:nvPr>
            <p:ph type="body" sz="half" idx="2"/>
          </p:nvPr>
        </p:nvSpPr>
        <p:spPr>
          <a:xfrm>
            <a:off x="236576" y="1435100"/>
            <a:ext cx="4287259" cy="5301217"/>
          </a:xfrm>
        </p:spPr>
        <p:txBody>
          <a:bodyPr>
            <a:normAutofit lnSpcReduction="10000"/>
          </a:bodyPr>
          <a:lstStyle/>
          <a:p>
            <a:pPr marL="285750" indent="-285750">
              <a:buFont typeface="Arial"/>
              <a:buChar char="•"/>
            </a:pPr>
            <a:r>
              <a:rPr lang="en-US" sz="2800" dirty="0" smtClean="0"/>
              <a:t>Statement of the Problem  – slide 3</a:t>
            </a:r>
          </a:p>
          <a:p>
            <a:pPr marL="285750" indent="-285750">
              <a:buFont typeface="Arial"/>
              <a:buChar char="•"/>
            </a:pPr>
            <a:r>
              <a:rPr lang="en-US" sz="2800" dirty="0" smtClean="0"/>
              <a:t>Proposed Intervention         – slide 4</a:t>
            </a:r>
          </a:p>
          <a:p>
            <a:pPr marL="285750" indent="-285750">
              <a:buFont typeface="Arial"/>
              <a:buChar char="•"/>
            </a:pPr>
            <a:r>
              <a:rPr lang="en-US" sz="2800" dirty="0" smtClean="0"/>
              <a:t>Literature Review                 – slide 5-8</a:t>
            </a:r>
          </a:p>
          <a:p>
            <a:pPr marL="285750" indent="-285750">
              <a:buFont typeface="Arial"/>
              <a:buChar char="•"/>
            </a:pPr>
            <a:r>
              <a:rPr lang="en-US" sz="2800" dirty="0" smtClean="0"/>
              <a:t>Theories</a:t>
            </a:r>
          </a:p>
          <a:p>
            <a:r>
              <a:rPr lang="en-US" sz="2800" dirty="0" smtClean="0"/>
              <a:t>   – slide 9</a:t>
            </a:r>
          </a:p>
          <a:p>
            <a:pPr marL="285750" indent="-285750">
              <a:buFont typeface="Arial"/>
              <a:buChar char="•"/>
            </a:pPr>
            <a:r>
              <a:rPr lang="en-US" sz="2800" dirty="0" smtClean="0"/>
              <a:t>Hypothesis Statement         – slide 10</a:t>
            </a:r>
          </a:p>
          <a:p>
            <a:pPr marL="285750" indent="-285750">
              <a:buFont typeface="Arial"/>
              <a:buChar char="•"/>
            </a:pPr>
            <a:r>
              <a:rPr lang="en-US" sz="2800" dirty="0" smtClean="0"/>
              <a:t>References </a:t>
            </a:r>
          </a:p>
          <a:p>
            <a:r>
              <a:rPr lang="en-US" sz="2800" dirty="0" smtClean="0"/>
              <a:t>   – slide 11-13</a:t>
            </a:r>
          </a:p>
          <a:p>
            <a:endParaRPr lang="en-US" dirty="0"/>
          </a:p>
        </p:txBody>
      </p:sp>
      <p:pic>
        <p:nvPicPr>
          <p:cNvPr id="8" name="Picture 7"/>
          <p:cNvPicPr>
            <a:picLocks noChangeAspect="1"/>
          </p:cNvPicPr>
          <p:nvPr/>
        </p:nvPicPr>
        <p:blipFill>
          <a:blip r:embed="rId2"/>
          <a:stretch>
            <a:fillRect/>
          </a:stretch>
        </p:blipFill>
        <p:spPr>
          <a:xfrm>
            <a:off x="4247514" y="2494584"/>
            <a:ext cx="4445000" cy="3340100"/>
          </a:xfrm>
          <a:prstGeom prst="rect">
            <a:avLst/>
          </a:prstGeom>
        </p:spPr>
      </p:pic>
    </p:spTree>
    <p:extLst>
      <p:ext uri="{BB962C8B-B14F-4D97-AF65-F5344CB8AC3E}">
        <p14:creationId xmlns:p14="http://schemas.microsoft.com/office/powerpoint/2010/main" val="258481790"/>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48503"/>
            <a:ext cx="8229600" cy="597010"/>
          </a:xfrm>
        </p:spPr>
        <p:txBody>
          <a:bodyPr>
            <a:normAutofit fontScale="90000"/>
          </a:bodyPr>
          <a:lstStyle/>
          <a:p>
            <a:r>
              <a:rPr lang="en-US" sz="4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Statement of the Problem</a:t>
            </a:r>
            <a:endParaRPr lang="en-US" sz="4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Content Placeholder 2"/>
          <p:cNvSpPr>
            <a:spLocks noGrp="1"/>
          </p:cNvSpPr>
          <p:nvPr>
            <p:ph idx="1"/>
          </p:nvPr>
        </p:nvSpPr>
        <p:spPr>
          <a:xfrm>
            <a:off x="457199" y="3783179"/>
            <a:ext cx="8345943" cy="2823332"/>
          </a:xfrm>
        </p:spPr>
        <p:txBody>
          <a:bodyPr>
            <a:normAutofit lnSpcReduction="10000"/>
          </a:bodyPr>
          <a:lstStyle/>
          <a:p>
            <a:r>
              <a:rPr lang="en-US" sz="2000" dirty="0" smtClean="0"/>
              <a:t>Living in a gendered society we learn that male and female are different in many aspects. From anatomical and psychological variations to socially imposed stereotypes, gender related issues can and often do affect our children’s education. </a:t>
            </a:r>
          </a:p>
          <a:p>
            <a:pPr marL="0" indent="0">
              <a:buNone/>
            </a:pPr>
            <a:endParaRPr lang="en-US" sz="2000" dirty="0" smtClean="0"/>
          </a:p>
          <a:p>
            <a:r>
              <a:rPr lang="en-US" sz="2000" dirty="0" smtClean="0"/>
              <a:t>Socially constructed </a:t>
            </a:r>
            <a:r>
              <a:rPr lang="en-US" sz="2000" dirty="0"/>
              <a:t>stereotypes, such as </a:t>
            </a:r>
            <a:r>
              <a:rPr lang="en-US" sz="2000" dirty="0" smtClean="0"/>
              <a:t>“</a:t>
            </a:r>
            <a:r>
              <a:rPr lang="en-US" sz="2000" dirty="0"/>
              <a:t>girls are not good at math,” </a:t>
            </a:r>
            <a:r>
              <a:rPr lang="en-US" sz="2000" dirty="0" smtClean="0"/>
              <a:t>unconsciously </a:t>
            </a:r>
            <a:r>
              <a:rPr lang="en-US" sz="2000" dirty="0"/>
              <a:t>and habitually </a:t>
            </a:r>
            <a:r>
              <a:rPr lang="en-US" sz="2000" dirty="0" smtClean="0"/>
              <a:t>reflect </a:t>
            </a:r>
            <a:r>
              <a:rPr lang="en-US" sz="2000" dirty="0"/>
              <a:t>in </a:t>
            </a:r>
            <a:r>
              <a:rPr lang="en-US" sz="2000" dirty="0" smtClean="0"/>
              <a:t>both the educator’s instructions and parental attitudes, which in turn affect student’s achievement and attitudes toward mathematics.  </a:t>
            </a:r>
          </a:p>
        </p:txBody>
      </p:sp>
      <p:pic>
        <p:nvPicPr>
          <p:cNvPr id="4" name="Picture 3"/>
          <p:cNvPicPr>
            <a:picLocks noChangeAspect="1"/>
          </p:cNvPicPr>
          <p:nvPr/>
        </p:nvPicPr>
        <p:blipFill>
          <a:blip r:embed="rId2"/>
          <a:stretch>
            <a:fillRect/>
          </a:stretch>
        </p:blipFill>
        <p:spPr>
          <a:xfrm>
            <a:off x="2712820" y="1060241"/>
            <a:ext cx="3266635" cy="2708669"/>
          </a:xfrm>
          <a:prstGeom prst="rect">
            <a:avLst/>
          </a:prstGeom>
        </p:spPr>
      </p:pic>
    </p:spTree>
    <p:extLst>
      <p:ext uri="{BB962C8B-B14F-4D97-AF65-F5344CB8AC3E}">
        <p14:creationId xmlns:p14="http://schemas.microsoft.com/office/powerpoint/2010/main" val="1563091199"/>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21531"/>
          </a:xfrm>
        </p:spPr>
        <p:txBody>
          <a:bodyPr>
            <a:normAutofit/>
          </a:body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Proposed Intervention</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Content Placeholder 2"/>
          <p:cNvSpPr>
            <a:spLocks noGrp="1"/>
          </p:cNvSpPr>
          <p:nvPr>
            <p:ph idx="1"/>
          </p:nvPr>
        </p:nvSpPr>
        <p:spPr>
          <a:xfrm>
            <a:off x="457200" y="2863985"/>
            <a:ext cx="8229600" cy="3722906"/>
          </a:xfrm>
        </p:spPr>
        <p:txBody>
          <a:bodyPr>
            <a:normAutofit fontScale="85000" lnSpcReduction="10000"/>
          </a:bodyPr>
          <a:lstStyle/>
          <a:p>
            <a:r>
              <a:rPr lang="en-US" dirty="0" smtClean="0"/>
              <a:t>In order to attempt to create a change in the classroom, I believe that teachers should adjust instructional strategies </a:t>
            </a:r>
            <a:r>
              <a:rPr lang="en-US" dirty="0" smtClean="0"/>
              <a:t>to minimize bias treatment </a:t>
            </a:r>
            <a:r>
              <a:rPr lang="en-US" dirty="0" smtClean="0"/>
              <a:t>and reinforce heterogeneous, peer-learning environment. </a:t>
            </a:r>
          </a:p>
          <a:p>
            <a:pPr marL="0" indent="0">
              <a:buNone/>
            </a:pPr>
            <a:endParaRPr lang="en-US" dirty="0" smtClean="0"/>
          </a:p>
          <a:p>
            <a:r>
              <a:rPr lang="en-US" dirty="0" smtClean="0"/>
              <a:t>This proposal falls in opposition to single-sex education practices that were legalized by the “No Child Left Behind” act. (</a:t>
            </a:r>
            <a:r>
              <a:rPr lang="en-US" dirty="0" err="1" smtClean="0"/>
              <a:t>Herrelko</a:t>
            </a:r>
            <a:r>
              <a:rPr lang="en-US" dirty="0" smtClean="0"/>
              <a:t>, Jeffries, Robertson, 2009)</a:t>
            </a:r>
            <a:endParaRPr lang="en-US" dirty="0"/>
          </a:p>
        </p:txBody>
      </p:sp>
      <p:pic>
        <p:nvPicPr>
          <p:cNvPr id="4" name="Picture 3"/>
          <p:cNvPicPr>
            <a:picLocks noChangeAspect="1"/>
          </p:cNvPicPr>
          <p:nvPr/>
        </p:nvPicPr>
        <p:blipFill rotWithShape="1">
          <a:blip r:embed="rId2"/>
          <a:srcRect t="26" b="9074"/>
          <a:stretch/>
        </p:blipFill>
        <p:spPr>
          <a:xfrm>
            <a:off x="3619500" y="996696"/>
            <a:ext cx="1905000" cy="1847088"/>
          </a:xfrm>
          <a:prstGeom prst="rect">
            <a:avLst/>
          </a:prstGeom>
        </p:spPr>
      </p:pic>
    </p:spTree>
    <p:extLst>
      <p:ext uri="{BB962C8B-B14F-4D97-AF65-F5344CB8AC3E}">
        <p14:creationId xmlns:p14="http://schemas.microsoft.com/office/powerpoint/2010/main" val="3152261528"/>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84175"/>
          </a:xfrm>
        </p:spPr>
        <p:txBody>
          <a:bodyPr>
            <a:normAutofit/>
          </a:body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Literature Review - Pros</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Content Placeholder 2"/>
          <p:cNvSpPr>
            <a:spLocks noGrp="1"/>
          </p:cNvSpPr>
          <p:nvPr>
            <p:ph idx="1"/>
          </p:nvPr>
        </p:nvSpPr>
        <p:spPr/>
        <p:txBody>
          <a:bodyPr>
            <a:normAutofit fontScale="70000" lnSpcReduction="20000"/>
          </a:bodyPr>
          <a:lstStyle/>
          <a:p>
            <a:pPr>
              <a:lnSpc>
                <a:spcPct val="130000"/>
              </a:lnSpc>
            </a:pPr>
            <a:r>
              <a:rPr lang="en-US" dirty="0" smtClean="0">
                <a:latin typeface="Arial"/>
                <a:cs typeface="Arial"/>
              </a:rPr>
              <a:t>Stereotype threat undermines girls’ performance in math skills and lessens interest in STEM related fields.  Research shows that without gender stereotype threat, girls perform higher on math tests than when such threats are introduced (Shapiro &amp; Williams, 2012).</a:t>
            </a:r>
          </a:p>
          <a:p>
            <a:pPr>
              <a:lnSpc>
                <a:spcPct val="130000"/>
              </a:lnSpc>
            </a:pPr>
            <a:endParaRPr lang="en-US" dirty="0" smtClean="0">
              <a:latin typeface="Arial"/>
              <a:cs typeface="Arial"/>
            </a:endParaRPr>
          </a:p>
          <a:p>
            <a:pPr>
              <a:lnSpc>
                <a:spcPct val="130000"/>
              </a:lnSpc>
            </a:pPr>
            <a:r>
              <a:rPr lang="en-US" dirty="0" smtClean="0">
                <a:latin typeface="Arial"/>
                <a:cs typeface="Arial"/>
              </a:rPr>
              <a:t>While there is a very small difference between mathematic test results (NCES), gendered pedagogical and students’ attitude differences exist in classrooms and in need of intervention (Geist &amp; King, 2008).</a:t>
            </a:r>
          </a:p>
          <a:p>
            <a:pPr>
              <a:lnSpc>
                <a:spcPct val="130000"/>
              </a:lnSpc>
            </a:pPr>
            <a:endParaRPr lang="en-US" dirty="0">
              <a:latin typeface="Arial"/>
              <a:cs typeface="Arial"/>
            </a:endParaRPr>
          </a:p>
          <a:p>
            <a:pPr>
              <a:lnSpc>
                <a:spcPct val="130000"/>
              </a:lnSpc>
            </a:pPr>
            <a:endParaRPr lang="en-US" dirty="0" smtClean="0">
              <a:latin typeface="Arial"/>
              <a:cs typeface="Arial"/>
            </a:endParaRPr>
          </a:p>
          <a:p>
            <a:endParaRPr lang="en-US" dirty="0" smtClean="0"/>
          </a:p>
          <a:p>
            <a:endParaRPr lang="en-US" dirty="0"/>
          </a:p>
        </p:txBody>
      </p:sp>
    </p:spTree>
    <p:extLst>
      <p:ext uri="{BB962C8B-B14F-4D97-AF65-F5344CB8AC3E}">
        <p14:creationId xmlns:p14="http://schemas.microsoft.com/office/powerpoint/2010/main" val="2336419930"/>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9629"/>
            <a:ext cx="8229600" cy="695649"/>
          </a:xfrm>
        </p:spPr>
        <p:txBody>
          <a:bodyPr>
            <a:normAutofit/>
          </a:body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Literature Review – Pros (cont’d)</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Content Placeholder 2"/>
          <p:cNvSpPr>
            <a:spLocks noGrp="1"/>
          </p:cNvSpPr>
          <p:nvPr>
            <p:ph idx="1"/>
          </p:nvPr>
        </p:nvSpPr>
        <p:spPr/>
        <p:txBody>
          <a:bodyPr>
            <a:normAutofit/>
          </a:bodyPr>
          <a:lstStyle/>
          <a:p>
            <a:endParaRPr lang="en-US" dirty="0" smtClean="0"/>
          </a:p>
          <a:p>
            <a:endParaRPr lang="en-US" dirty="0"/>
          </a:p>
        </p:txBody>
      </p:sp>
      <p:sp>
        <p:nvSpPr>
          <p:cNvPr id="5" name="Content Placeholder 2"/>
          <p:cNvSpPr txBox="1">
            <a:spLocks/>
          </p:cNvSpPr>
          <p:nvPr/>
        </p:nvSpPr>
        <p:spPr>
          <a:xfrm>
            <a:off x="609600" y="1098708"/>
            <a:ext cx="8229600" cy="5179856"/>
          </a:xfrm>
          <a:prstGeom prst="rect">
            <a:avLst/>
          </a:prstGeom>
        </p:spPr>
        <p:txBody>
          <a:bodyPr vert="horz" lIns="91440" tIns="45720" rIns="91440" bIns="45720" rtlCol="0">
            <a:normAutofit fontScale="6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30000"/>
              </a:lnSpc>
            </a:pPr>
            <a:r>
              <a:rPr lang="en-US" dirty="0" smtClean="0">
                <a:latin typeface="Arial"/>
                <a:cs typeface="Arial"/>
              </a:rPr>
              <a:t>Gender stereotypes exist and are reflected in attitudes toward mathematics in elementary school children, as reflected in </a:t>
            </a:r>
            <a:r>
              <a:rPr lang="en-US" dirty="0" err="1" smtClean="0">
                <a:latin typeface="Arial"/>
                <a:cs typeface="Arial"/>
              </a:rPr>
              <a:t>Cvencek</a:t>
            </a:r>
            <a:r>
              <a:rPr lang="en-US" dirty="0" smtClean="0">
                <a:latin typeface="Arial"/>
                <a:cs typeface="Arial"/>
              </a:rPr>
              <a:t>, et. al. (2011) study.  Girls identify themselves with literacy while boys with math.  Girls more often attribute mathematics to boys, thus reinforcing the stereotypes.  </a:t>
            </a:r>
          </a:p>
          <a:p>
            <a:pPr marL="0" indent="0">
              <a:lnSpc>
                <a:spcPct val="130000"/>
              </a:lnSpc>
              <a:buNone/>
            </a:pPr>
            <a:endParaRPr lang="en-US" dirty="0" smtClean="0">
              <a:latin typeface="Arial"/>
              <a:cs typeface="Arial"/>
            </a:endParaRPr>
          </a:p>
          <a:p>
            <a:pPr>
              <a:lnSpc>
                <a:spcPct val="130000"/>
              </a:lnSpc>
            </a:pPr>
            <a:r>
              <a:rPr lang="en-US" dirty="0" smtClean="0">
                <a:latin typeface="Arial"/>
                <a:cs typeface="Arial"/>
              </a:rPr>
              <a:t>The teacher bias behavior in the classroom has been research with various results. In the 1990s the research showed teachers favoring boys while in 2000s the researchers noticed a shift toward girls.  Whichever side is favored, the gender bias quite possibly exists in a number of classrooms. Gender disparities in academics exist from early grades and transition, with some changes, through students’ whole academic careers into higher education (</a:t>
            </a:r>
            <a:r>
              <a:rPr lang="en-US" dirty="0" err="1" smtClean="0">
                <a:latin typeface="Arial"/>
                <a:cs typeface="Arial"/>
              </a:rPr>
              <a:t>Buchmann</a:t>
            </a:r>
            <a:r>
              <a:rPr lang="en-US" dirty="0" smtClean="0">
                <a:latin typeface="Arial"/>
                <a:cs typeface="Arial"/>
              </a:rPr>
              <a:t>, </a:t>
            </a:r>
            <a:r>
              <a:rPr lang="en-US" dirty="0" err="1" smtClean="0">
                <a:latin typeface="Arial"/>
                <a:cs typeface="Arial"/>
              </a:rPr>
              <a:t>DiPrete</a:t>
            </a:r>
            <a:r>
              <a:rPr lang="en-US" dirty="0" smtClean="0">
                <a:latin typeface="Arial"/>
                <a:cs typeface="Arial"/>
              </a:rPr>
              <a:t>, &amp; McDaniel, 2008).</a:t>
            </a:r>
          </a:p>
          <a:p>
            <a:pPr>
              <a:lnSpc>
                <a:spcPct val="130000"/>
              </a:lnSpc>
            </a:pPr>
            <a:endParaRPr lang="en-US" dirty="0" smtClean="0">
              <a:latin typeface="Arial"/>
              <a:cs typeface="Arial"/>
            </a:endParaRPr>
          </a:p>
          <a:p>
            <a:pPr>
              <a:lnSpc>
                <a:spcPct val="130000"/>
              </a:lnSpc>
            </a:pPr>
            <a:endParaRPr lang="en-US" dirty="0" smtClean="0">
              <a:latin typeface="Arial"/>
              <a:cs typeface="Arial"/>
            </a:endParaRPr>
          </a:p>
          <a:p>
            <a:pPr>
              <a:lnSpc>
                <a:spcPct val="130000"/>
              </a:lnSpc>
            </a:pPr>
            <a:endParaRPr lang="en-US" dirty="0" smtClean="0">
              <a:latin typeface="Arial"/>
              <a:cs typeface="Arial"/>
            </a:endParaRPr>
          </a:p>
          <a:p>
            <a:endParaRPr lang="en-US" dirty="0" smtClean="0"/>
          </a:p>
          <a:p>
            <a:endParaRPr lang="en-US" dirty="0"/>
          </a:p>
        </p:txBody>
      </p:sp>
    </p:spTree>
    <p:extLst>
      <p:ext uri="{BB962C8B-B14F-4D97-AF65-F5344CB8AC3E}">
        <p14:creationId xmlns:p14="http://schemas.microsoft.com/office/powerpoint/2010/main" val="284407189"/>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4749" y="56986"/>
            <a:ext cx="8229600" cy="739950"/>
          </a:xfrm>
        </p:spPr>
        <p:txBody>
          <a:bodyPr>
            <a:normAutofit/>
          </a:body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Literature Review - Cons</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Content Placeholder 2"/>
          <p:cNvSpPr>
            <a:spLocks noGrp="1"/>
          </p:cNvSpPr>
          <p:nvPr>
            <p:ph idx="1"/>
          </p:nvPr>
        </p:nvSpPr>
        <p:spPr>
          <a:xfrm>
            <a:off x="444749" y="1025238"/>
            <a:ext cx="8229600" cy="5081860"/>
          </a:xfrm>
        </p:spPr>
        <p:txBody>
          <a:bodyPr>
            <a:noAutofit/>
          </a:bodyPr>
          <a:lstStyle/>
          <a:p>
            <a:pPr>
              <a:lnSpc>
                <a:spcPct val="110000"/>
              </a:lnSpc>
            </a:pPr>
            <a:r>
              <a:rPr lang="en-US" sz="2000" dirty="0" smtClean="0">
                <a:latin typeface="Arial"/>
                <a:cs typeface="Arial"/>
              </a:rPr>
              <a:t>Girls’ and boys’ belief and attitude toward their potential correlates to their grades and achievement.  Higher achieving students have equally high attitude toward their potential.  Cultural not gendered factors produce variants (</a:t>
            </a:r>
            <a:r>
              <a:rPr lang="en-US" sz="2000" dirty="0" err="1" smtClean="0">
                <a:latin typeface="Arial"/>
                <a:cs typeface="Arial"/>
              </a:rPr>
              <a:t>Stetsenko</a:t>
            </a:r>
            <a:r>
              <a:rPr lang="en-US" sz="2000" dirty="0" smtClean="0">
                <a:latin typeface="Arial"/>
                <a:cs typeface="Arial"/>
              </a:rPr>
              <a:t>, Little, </a:t>
            </a:r>
            <a:r>
              <a:rPr lang="en-US" sz="2000" dirty="0" err="1" smtClean="0">
                <a:latin typeface="Arial"/>
                <a:cs typeface="Arial"/>
              </a:rPr>
              <a:t>Gordeeva</a:t>
            </a:r>
            <a:r>
              <a:rPr lang="en-US" sz="2000" dirty="0" smtClean="0">
                <a:latin typeface="Arial"/>
                <a:cs typeface="Arial"/>
              </a:rPr>
              <a:t>, </a:t>
            </a:r>
            <a:r>
              <a:rPr lang="en-US" sz="2000" dirty="0" err="1" smtClean="0">
                <a:latin typeface="Arial"/>
                <a:cs typeface="Arial"/>
              </a:rPr>
              <a:t>Grasshof</a:t>
            </a:r>
            <a:r>
              <a:rPr lang="en-US" sz="2000" dirty="0" smtClean="0">
                <a:latin typeface="Arial"/>
                <a:cs typeface="Arial"/>
              </a:rPr>
              <a:t> &amp; </a:t>
            </a:r>
            <a:r>
              <a:rPr lang="en-US" sz="2000" dirty="0" err="1" smtClean="0">
                <a:latin typeface="Arial"/>
                <a:cs typeface="Arial"/>
              </a:rPr>
              <a:t>Oettingen</a:t>
            </a:r>
            <a:r>
              <a:rPr lang="en-US" sz="2000" dirty="0" smtClean="0">
                <a:latin typeface="Arial"/>
                <a:cs typeface="Arial"/>
              </a:rPr>
              <a:t>, 2000).</a:t>
            </a:r>
          </a:p>
          <a:p>
            <a:pPr>
              <a:lnSpc>
                <a:spcPct val="110000"/>
              </a:lnSpc>
            </a:pPr>
            <a:endParaRPr lang="en-US" sz="2000" dirty="0" smtClean="0">
              <a:latin typeface="Arial"/>
              <a:cs typeface="Arial"/>
            </a:endParaRPr>
          </a:p>
          <a:p>
            <a:pPr>
              <a:lnSpc>
                <a:spcPct val="110000"/>
              </a:lnSpc>
            </a:pPr>
            <a:r>
              <a:rPr lang="en-US" sz="2000" dirty="0" smtClean="0">
                <a:latin typeface="Arial"/>
                <a:cs typeface="Arial"/>
              </a:rPr>
              <a:t>Single-sex education classes concentrate on particular gender’s biological and cognitive strengths of the students to give them better opportunity for higher achievement  (</a:t>
            </a:r>
            <a:r>
              <a:rPr lang="en-US" sz="2000" dirty="0" err="1" smtClean="0">
                <a:latin typeface="Arial"/>
                <a:cs typeface="Arial"/>
              </a:rPr>
              <a:t>Herrelko</a:t>
            </a:r>
            <a:r>
              <a:rPr lang="en-US" sz="2000" dirty="0" smtClean="0">
                <a:latin typeface="Arial"/>
                <a:cs typeface="Arial"/>
              </a:rPr>
              <a:t>, Jeffries, &amp; Robertson, 2009).</a:t>
            </a:r>
          </a:p>
          <a:p>
            <a:pPr>
              <a:lnSpc>
                <a:spcPct val="110000"/>
              </a:lnSpc>
            </a:pPr>
            <a:endParaRPr lang="en-US" sz="2000" dirty="0" smtClean="0">
              <a:latin typeface="Arial"/>
              <a:cs typeface="Arial"/>
            </a:endParaRPr>
          </a:p>
          <a:p>
            <a:pPr>
              <a:lnSpc>
                <a:spcPct val="110000"/>
              </a:lnSpc>
            </a:pPr>
            <a:r>
              <a:rPr lang="en-US" sz="2000" dirty="0" smtClean="0">
                <a:latin typeface="Arial"/>
                <a:cs typeface="Arial"/>
              </a:rPr>
              <a:t>Providing peer and adult support to girls in mathematics/science results in increase of their motivation in said subjects and interest in STEM fields (Leaper, </a:t>
            </a:r>
            <a:r>
              <a:rPr lang="en-US" sz="2000" dirty="0" err="1" smtClean="0">
                <a:latin typeface="Arial"/>
                <a:cs typeface="Arial"/>
              </a:rPr>
              <a:t>Farkas</a:t>
            </a:r>
            <a:r>
              <a:rPr lang="en-US" sz="2000" dirty="0" smtClean="0">
                <a:latin typeface="Arial"/>
                <a:cs typeface="Arial"/>
              </a:rPr>
              <a:t>, &amp; Spears Brown, 2012).</a:t>
            </a:r>
          </a:p>
        </p:txBody>
      </p:sp>
    </p:spTree>
    <p:extLst>
      <p:ext uri="{BB962C8B-B14F-4D97-AF65-F5344CB8AC3E}">
        <p14:creationId xmlns:p14="http://schemas.microsoft.com/office/powerpoint/2010/main" val="179742159"/>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6218"/>
            <a:ext cx="8229600" cy="824069"/>
          </a:xfrm>
        </p:spPr>
        <p:txBody>
          <a:bodyPr>
            <a:normAutofit/>
          </a:body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Literature Review – Pros/Cons</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Content Placeholder 2"/>
          <p:cNvSpPr>
            <a:spLocks noGrp="1"/>
          </p:cNvSpPr>
          <p:nvPr>
            <p:ph idx="1"/>
          </p:nvPr>
        </p:nvSpPr>
        <p:spPr/>
        <p:txBody>
          <a:bodyPr>
            <a:normAutofit fontScale="62500" lnSpcReduction="20000"/>
          </a:bodyPr>
          <a:lstStyle/>
          <a:p>
            <a:pPr>
              <a:lnSpc>
                <a:spcPct val="130000"/>
              </a:lnSpc>
            </a:pPr>
            <a:r>
              <a:rPr lang="en-US" dirty="0" smtClean="0">
                <a:latin typeface="Arial"/>
                <a:cs typeface="Arial"/>
              </a:rPr>
              <a:t>In their study, Ding, Song and Richardson, (2006) present findings that boys and girls have statistically negligible difference or girls even outperform boys in higher grades in mathematics achievement as well as present the same growth over 3-4 years.  They suggest that adjustment to educational practices and student support has already been implemented.   </a:t>
            </a:r>
          </a:p>
          <a:p>
            <a:pPr marL="0" indent="0">
              <a:lnSpc>
                <a:spcPct val="130000"/>
              </a:lnSpc>
              <a:buNone/>
            </a:pPr>
            <a:endParaRPr lang="en-US" dirty="0" smtClean="0">
              <a:latin typeface="Arial"/>
              <a:cs typeface="Arial"/>
            </a:endParaRPr>
          </a:p>
          <a:p>
            <a:pPr>
              <a:lnSpc>
                <a:spcPct val="130000"/>
              </a:lnSpc>
            </a:pPr>
            <a:r>
              <a:rPr lang="en-US" dirty="0" smtClean="0">
                <a:latin typeface="Arial"/>
                <a:cs typeface="Arial"/>
              </a:rPr>
              <a:t>Daniels, et. al. (2001) proposes that it is boys who are suffering in classrooms rather than girls.  The disparity between social expectation of masculinity and behavior in education is the culprit for boys falling behind and pedagogues needs to differentiate the instruction to offer fair education.  </a:t>
            </a:r>
          </a:p>
          <a:p>
            <a:pPr>
              <a:lnSpc>
                <a:spcPct val="110000"/>
              </a:lnSpc>
            </a:pPr>
            <a:endParaRPr lang="en-US" dirty="0" smtClean="0">
              <a:latin typeface="Arial"/>
              <a:cs typeface="Arial"/>
            </a:endParaRPr>
          </a:p>
          <a:p>
            <a:pPr>
              <a:lnSpc>
                <a:spcPct val="110000"/>
              </a:lnSpc>
            </a:pPr>
            <a:endParaRPr lang="en-US" dirty="0">
              <a:latin typeface="Arial"/>
              <a:cs typeface="Arial"/>
            </a:endParaRPr>
          </a:p>
        </p:txBody>
      </p:sp>
    </p:spTree>
    <p:extLst>
      <p:ext uri="{BB962C8B-B14F-4D97-AF65-F5344CB8AC3E}">
        <p14:creationId xmlns:p14="http://schemas.microsoft.com/office/powerpoint/2010/main" val="2340575910"/>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7998"/>
            <a:ext cx="8229600" cy="664152"/>
          </a:xfrm>
        </p:spPr>
        <p:txBody>
          <a:bodyPr>
            <a:normAutofit/>
          </a:body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Theories</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Content Placeholder 2"/>
          <p:cNvSpPr>
            <a:spLocks noGrp="1"/>
          </p:cNvSpPr>
          <p:nvPr>
            <p:ph idx="1"/>
          </p:nvPr>
        </p:nvSpPr>
        <p:spPr>
          <a:xfrm>
            <a:off x="457200" y="1187293"/>
            <a:ext cx="8229600" cy="5101023"/>
          </a:xfrm>
        </p:spPr>
        <p:txBody>
          <a:bodyPr>
            <a:normAutofit fontScale="70000" lnSpcReduction="20000"/>
          </a:bodyPr>
          <a:lstStyle/>
          <a:p>
            <a:pPr>
              <a:lnSpc>
                <a:spcPct val="120000"/>
              </a:lnSpc>
            </a:pPr>
            <a:r>
              <a:rPr lang="en-US" u="sng" dirty="0" smtClean="0">
                <a:latin typeface="Arial"/>
                <a:cs typeface="Arial"/>
              </a:rPr>
              <a:t>Stereotype Threats </a:t>
            </a:r>
            <a:r>
              <a:rPr lang="en-US" dirty="0" smtClean="0">
                <a:latin typeface="Arial"/>
                <a:cs typeface="Arial"/>
              </a:rPr>
              <a:t>– a psychological fear of being judged based on a negative stereotype creates extra stress that disrupts and undermines women’s performance </a:t>
            </a:r>
            <a:r>
              <a:rPr lang="en-US" dirty="0" smtClean="0">
                <a:latin typeface="Arial"/>
                <a:cs typeface="Arial"/>
              </a:rPr>
              <a:t>in the circumstances.  This theory has been applied to education and gendered mathematics stereotypes.  (Spencer, Steele, &amp; Quinn, 1998)</a:t>
            </a:r>
          </a:p>
          <a:p>
            <a:pPr>
              <a:lnSpc>
                <a:spcPct val="120000"/>
              </a:lnSpc>
            </a:pPr>
            <a:endParaRPr lang="en-US" dirty="0" smtClean="0">
              <a:latin typeface="Arial"/>
              <a:cs typeface="Arial"/>
            </a:endParaRPr>
          </a:p>
          <a:p>
            <a:pPr>
              <a:lnSpc>
                <a:spcPct val="120000"/>
              </a:lnSpc>
            </a:pPr>
            <a:r>
              <a:rPr lang="en-US" u="sng" dirty="0" smtClean="0">
                <a:latin typeface="Arial"/>
                <a:cs typeface="Arial"/>
              </a:rPr>
              <a:t>Nature and Nurture </a:t>
            </a:r>
            <a:r>
              <a:rPr lang="en-US" dirty="0" smtClean="0">
                <a:latin typeface="Arial"/>
                <a:cs typeface="Arial"/>
              </a:rPr>
              <a:t>- While there was a lot of debate whether biological or social difference attribute to educational gaps in children’s academics, Robert </a:t>
            </a:r>
            <a:r>
              <a:rPr lang="en-US" dirty="0" err="1" smtClean="0">
                <a:latin typeface="Arial"/>
                <a:cs typeface="Arial"/>
              </a:rPr>
              <a:t>Plomin</a:t>
            </a:r>
            <a:r>
              <a:rPr lang="en-US" dirty="0" smtClean="0">
                <a:latin typeface="Arial"/>
                <a:cs typeface="Arial"/>
              </a:rPr>
              <a:t> proposed that both elements, nature and nurture, must have equal or near-equal contribution to the differences observed in the development and educational studies. (Campbell, Verna, &amp; O’Connor-</a:t>
            </a:r>
            <a:r>
              <a:rPr lang="en-US" dirty="0" err="1" smtClean="0">
                <a:latin typeface="Arial"/>
                <a:cs typeface="Arial"/>
              </a:rPr>
              <a:t>Petruso</a:t>
            </a:r>
            <a:r>
              <a:rPr lang="en-US" dirty="0" smtClean="0">
                <a:latin typeface="Arial"/>
                <a:cs typeface="Arial"/>
              </a:rPr>
              <a:t>, 2004, Association for Psychological Science)</a:t>
            </a:r>
          </a:p>
        </p:txBody>
      </p:sp>
    </p:spTree>
    <p:extLst>
      <p:ext uri="{BB962C8B-B14F-4D97-AF65-F5344CB8AC3E}">
        <p14:creationId xmlns:p14="http://schemas.microsoft.com/office/powerpoint/2010/main" val="3207099978"/>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1166</TotalTime>
  <Words>1411</Words>
  <Application>Microsoft Macintosh PowerPoint</Application>
  <PresentationFormat>On-screen Show (4:3)</PresentationFormat>
  <Paragraphs>78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Gender Gap and Gendered Education: Myth or Reality?</vt:lpstr>
      <vt:lpstr>Table of Contents</vt:lpstr>
      <vt:lpstr>Statement of the Problem</vt:lpstr>
      <vt:lpstr>Proposed Intervention</vt:lpstr>
      <vt:lpstr>Literature Review - Pros</vt:lpstr>
      <vt:lpstr>Literature Review – Pros (cont’d)</vt:lpstr>
      <vt:lpstr>Literature Review - Cons</vt:lpstr>
      <vt:lpstr>Literature Review – Pros/Cons</vt:lpstr>
      <vt:lpstr>Theories</vt:lpstr>
      <vt:lpstr>Hypotheses Statements</vt:lpstr>
      <vt:lpstr>References </vt:lpstr>
      <vt:lpstr>References (cont’d)</vt:lpstr>
      <vt:lpstr>References (cont’d)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 M</dc:creator>
  <cp:lastModifiedBy>T M</cp:lastModifiedBy>
  <cp:revision>44</cp:revision>
  <cp:lastPrinted>2012-10-23T20:34:23Z</cp:lastPrinted>
  <dcterms:created xsi:type="dcterms:W3CDTF">2012-10-23T01:29:38Z</dcterms:created>
  <dcterms:modified xsi:type="dcterms:W3CDTF">2012-10-23T20:55:50Z</dcterms:modified>
</cp:coreProperties>
</file>